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7"/>
  </p:notesMasterIdLst>
  <p:handoutMasterIdLst>
    <p:handoutMasterId r:id="rId48"/>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37" r:id="rId23"/>
    <p:sldId id="338"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288" r:id="rId42"/>
    <p:sldId id="339" r:id="rId43"/>
    <p:sldId id="320" r:id="rId44"/>
    <p:sldId id="274" r:id="rId45"/>
    <p:sldId id="329" r:id="rId4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86" d="100"/>
          <a:sy n="86" d="100"/>
        </p:scale>
        <p:origin x="754"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3/19/2025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Chukwuemeka Okoli</a:t>
            </a:r>
          </a:p>
          <a:p>
            <a:r>
              <a:rPr lang="en-US" dirty="0">
                <a:solidFill>
                  <a:schemeClr val="bg2"/>
                </a:solidFill>
                <a:latin typeface="Abadi" panose="020B0604020104020204" pitchFamily="34" charset="0"/>
                <a:ea typeface="SF Pro" pitchFamily="2" charset="0"/>
                <a:cs typeface="SF Pro" pitchFamily="2" charset="0"/>
              </a:rPr>
              <a:t>2</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December 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76086" y="1498700"/>
            <a:ext cx="5081886"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https://github.com/RobinSingh410/IBM_Data_Science_Capstone.git</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6025645"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Launch success yearly trend </a:t>
            </a:r>
            <a:br>
              <a:rPr lang="en-US" sz="2200" dirty="0">
                <a:solidFill>
                  <a:schemeClr val="accent3">
                    <a:lumMod val="25000"/>
                  </a:schemeClr>
                </a:solidFill>
                <a:latin typeface="Abadi"/>
              </a:rPr>
            </a:b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For visualization we have used  scatter plot , bar plot , line plot .</a:t>
            </a:r>
          </a:p>
          <a:p>
            <a:pPr>
              <a:lnSpc>
                <a:spcPct val="100000"/>
              </a:lnSpc>
              <a:spcBef>
                <a:spcPts val="1400"/>
              </a:spcBef>
            </a:pPr>
            <a:r>
              <a:rPr lang="en-US" sz="2200" dirty="0" err="1">
                <a:solidFill>
                  <a:schemeClr val="accent3">
                    <a:lumMod val="25000"/>
                  </a:schemeClr>
                </a:solidFill>
                <a:latin typeface="Abadi"/>
              </a:rPr>
              <a:t>Github</a:t>
            </a:r>
            <a:r>
              <a:rPr lang="en-US" sz="2200" dirty="0">
                <a:solidFill>
                  <a:schemeClr val="accent3">
                    <a:lumMod val="25000"/>
                  </a:schemeClr>
                </a:solidFill>
                <a:latin typeface="Abadi"/>
              </a:rPr>
              <a:t> link : https://github.com/RobinSingh410/IBM_Data_Science_Capstone.git</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Google Shape;540;p75">
            <a:extLst>
              <a:ext uri="{FF2B5EF4-FFF2-40B4-BE49-F238E27FC236}">
                <a16:creationId xmlns:a16="http://schemas.microsoft.com/office/drawing/2014/main" id="{3412C71C-535F-B934-FF3C-050FD4B4453F}"/>
              </a:ext>
            </a:extLst>
          </p:cNvPr>
          <p:cNvPicPr preferRelativeResize="0"/>
          <p:nvPr/>
        </p:nvPicPr>
        <p:blipFill rotWithShape="1">
          <a:blip r:embed="rId3">
            <a:alphaModFix/>
          </a:blip>
          <a:srcRect l="34859" t="10387" r="-331"/>
          <a:stretch/>
        </p:blipFill>
        <p:spPr>
          <a:xfrm>
            <a:off x="7611762" y="1495703"/>
            <a:ext cx="4416136" cy="4608169"/>
          </a:xfrm>
          <a:prstGeom prst="rect">
            <a:avLst/>
          </a:prstGeom>
          <a:noFill/>
          <a:ln>
            <a:noFill/>
          </a:ln>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pPr>
            <a:r>
              <a:rPr lang="en-US" sz="1700" dirty="0">
                <a:latin typeface="Abadi"/>
              </a:rPr>
              <a:t>The names of unique launch sites in the space mission.</a:t>
            </a:r>
          </a:p>
          <a:p>
            <a:pPr lvl="1">
              <a:lnSpc>
                <a:spcPct val="100000"/>
              </a:lnSpc>
              <a:spcBef>
                <a:spcPts val="1400"/>
              </a:spcBef>
            </a:pPr>
            <a:r>
              <a:rPr lang="en-US" sz="1700" dirty="0">
                <a:latin typeface="Abadi"/>
              </a:rPr>
              <a:t>The total payload mass carried by boosters launched by NASA (CRS)</a:t>
            </a:r>
          </a:p>
          <a:p>
            <a:pPr lvl="1">
              <a:lnSpc>
                <a:spcPct val="100000"/>
              </a:lnSpc>
              <a:spcBef>
                <a:spcPts val="1400"/>
              </a:spcBef>
            </a:pPr>
            <a:r>
              <a:rPr lang="en-US" sz="1700" dirty="0">
                <a:latin typeface="Abadi"/>
              </a:rPr>
              <a:t>The average payload mass carried by booster version F9 v1.1</a:t>
            </a:r>
          </a:p>
          <a:p>
            <a:pPr lvl="1">
              <a:lnSpc>
                <a:spcPct val="100000"/>
              </a:lnSpc>
              <a:spcBef>
                <a:spcPts val="1400"/>
              </a:spcBef>
            </a:pPr>
            <a:r>
              <a:rPr lang="en-US" sz="1700" dirty="0">
                <a:latin typeface="Abadi"/>
              </a:rPr>
              <a:t>The total number of successful and failure mission outcomes</a:t>
            </a:r>
          </a:p>
          <a:p>
            <a:pPr lvl="1">
              <a:lnSpc>
                <a:spcPct val="100000"/>
              </a:lnSpc>
              <a:spcBef>
                <a:spcPts val="1400"/>
              </a:spcBef>
            </a:pPr>
            <a:r>
              <a:rPr lang="en-US" sz="1700" dirty="0">
                <a:latin typeface="Abadi"/>
              </a:rPr>
              <a:t>The failed landing outcomes in drone ship, their booster version and launch site names.</a:t>
            </a:r>
            <a:endParaRPr lang="en-US" sz="2200" dirty="0">
              <a:latin typeface="Abadi"/>
            </a:endParaRPr>
          </a:p>
          <a:p>
            <a:pPr>
              <a:lnSpc>
                <a:spcPct val="100000"/>
              </a:lnSpc>
              <a:spcBef>
                <a:spcPts val="1400"/>
              </a:spcBef>
            </a:pPr>
            <a:r>
              <a:rPr lang="en-US" sz="2200" dirty="0" err="1">
                <a:solidFill>
                  <a:schemeClr val="accent3">
                    <a:lumMod val="25000"/>
                  </a:schemeClr>
                </a:solidFill>
                <a:latin typeface="Abadi"/>
              </a:rPr>
              <a:t>Github</a:t>
            </a:r>
            <a:r>
              <a:rPr lang="en-US" sz="2200" dirty="0">
                <a:solidFill>
                  <a:schemeClr val="accent3">
                    <a:lumMod val="25000"/>
                  </a:schemeClr>
                </a:solidFill>
                <a:latin typeface="Abadi"/>
              </a:rPr>
              <a:t> link : https://github.com/RobinSingh410/IBM_Data_Science_Capstone.git</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447411"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plotted all launch sites on the Folium map and incorporated various map elements like markers, circles, and lines to visually represent the success or failure of launches at each location.</a:t>
            </a:r>
          </a:p>
          <a:p>
            <a:pPr>
              <a:lnSpc>
                <a:spcPct val="100000"/>
              </a:lnSpc>
              <a:spcBef>
                <a:spcPts val="1400"/>
              </a:spcBef>
            </a:pPr>
            <a:r>
              <a:rPr lang="en-US" sz="2200" dirty="0">
                <a:solidFill>
                  <a:schemeClr val="accent3">
                    <a:lumMod val="25000"/>
                  </a:schemeClr>
                </a:solidFill>
                <a:latin typeface="Abadi" panose="020B0604020104020204" pitchFamily="34" charset="0"/>
              </a:rPr>
              <a:t>The launch outcomes were categorized into two classes: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By utilizing color-coded marker clusters, we analyzed which launch sites demonstrated a higher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We measured the distances between launch sites and their surrounding infrastructure. Additionally, we explored key questions such as::</a:t>
            </a:r>
          </a:p>
          <a:p>
            <a:pPr lvl="1">
              <a:lnSpc>
                <a:spcPct val="100000"/>
              </a:lnSpc>
              <a:spcBef>
                <a:spcPts val="1400"/>
              </a:spcBef>
            </a:pPr>
            <a:r>
              <a:rPr lang="en-US" sz="1800" dirty="0">
                <a:latin typeface="Abadi" panose="020B0604020104020204" pitchFamily="34" charset="0"/>
              </a:rPr>
              <a:t>Are launch sites located near railways, highways, or coastlines?</a:t>
            </a:r>
          </a:p>
          <a:p>
            <a:pPr lvl="1">
              <a:lnSpc>
                <a:spcPct val="100000"/>
              </a:lnSpc>
              <a:spcBef>
                <a:spcPts val="1400"/>
              </a:spcBef>
            </a:pPr>
            <a:r>
              <a:rPr lang="en-US" sz="1800" dirty="0">
                <a:latin typeface="Abadi" panose="020B0604020104020204" pitchFamily="34" charset="0"/>
              </a:rPr>
              <a:t>Do launch sites maintain a specific distance from cities?</a:t>
            </a: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We developed an interactive dashboard using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Dash.</a:t>
            </a:r>
          </a:p>
          <a:p>
            <a:pPr>
              <a:lnSpc>
                <a:spcPct val="100000"/>
              </a:lnSpc>
              <a:spcBef>
                <a:spcPts val="1400"/>
              </a:spcBef>
            </a:pPr>
            <a:r>
              <a:rPr lang="en-US" sz="2200" dirty="0">
                <a:solidFill>
                  <a:schemeClr val="accent3">
                    <a:lumMod val="25000"/>
                  </a:schemeClr>
                </a:solidFill>
                <a:latin typeface="Abadi"/>
              </a:rPr>
              <a:t>A pie chart was created to visualize the total number of launches at each site.</a:t>
            </a:r>
          </a:p>
          <a:p>
            <a:pPr>
              <a:lnSpc>
                <a:spcPct val="100000"/>
              </a:lnSpc>
              <a:spcBef>
                <a:spcPts val="1400"/>
              </a:spcBef>
            </a:pPr>
            <a:r>
              <a:rPr lang="en-US" sz="2200" dirty="0">
                <a:solidFill>
                  <a:schemeClr val="accent3">
                    <a:lumMod val="25000"/>
                  </a:schemeClr>
                </a:solidFill>
                <a:latin typeface="Abadi"/>
              </a:rPr>
              <a:t>A scatter plot was generated to examine the relationship between launch outcomes and payload mass (Kg) across different booster versions.</a:t>
            </a:r>
          </a:p>
          <a:p>
            <a:pPr>
              <a:lnSpc>
                <a:spcPct val="100000"/>
              </a:lnSpc>
              <a:spcBef>
                <a:spcPts val="1400"/>
              </a:spcBef>
            </a:pPr>
            <a:r>
              <a:rPr lang="en-US" sz="2200" dirty="0" err="1">
                <a:solidFill>
                  <a:schemeClr val="accent3">
                    <a:lumMod val="25000"/>
                  </a:schemeClr>
                </a:solidFill>
                <a:latin typeface="Abadi"/>
              </a:rPr>
              <a:t>Github</a:t>
            </a:r>
            <a:r>
              <a:rPr lang="en-US" sz="2200" dirty="0">
                <a:solidFill>
                  <a:schemeClr val="accent3">
                    <a:lumMod val="25000"/>
                  </a:schemeClr>
                </a:solidFill>
                <a:latin typeface="Abadi"/>
              </a:rPr>
              <a:t> link : https://github.com/RobinSingh410/IBM_Data_Science_Capstone.git</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37526"/>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and processed the data using NumPy and pandas, followed by data transformation and splitting into training and testing sets.</a:t>
            </a:r>
          </a:p>
          <a:p>
            <a:pPr>
              <a:lnSpc>
                <a:spcPct val="100000"/>
              </a:lnSpc>
              <a:spcBef>
                <a:spcPts val="1400"/>
              </a:spcBef>
            </a:pPr>
            <a:r>
              <a:rPr lang="en-US" sz="2200" dirty="0">
                <a:solidFill>
                  <a:schemeClr val="accent3">
                    <a:lumMod val="25000"/>
                  </a:schemeClr>
                </a:solidFill>
                <a:latin typeface="Abadi" panose="020B0604020104020204" pitchFamily="34" charset="0"/>
              </a:rPr>
              <a:t>Multiple machine learning models were built, and hyperparameters were optimized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Accuracy was used as the primary evaluation metric, and we enhanced the model through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The best-performing classification model was identified based on its performance.</a:t>
            </a:r>
          </a:p>
          <a:p>
            <a:r>
              <a:rPr lang="en-US" sz="2400" dirty="0" err="1"/>
              <a:t>Github</a:t>
            </a:r>
            <a:r>
              <a:rPr lang="en-US" sz="2400" dirty="0"/>
              <a:t> link : https://github.com/RobinSingh410/IBM_Data_Science_Capstone.git</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99500" y="1646367"/>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earliest flights all failed while the latest flights all succeeded.</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It can be assumed that each new launch has a higher rate of success.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7" name="Picture 6">
            <a:extLst>
              <a:ext uri="{FF2B5EF4-FFF2-40B4-BE49-F238E27FC236}">
                <a16:creationId xmlns:a16="http://schemas.microsoft.com/office/drawing/2014/main" id="{D12FCAD8-6117-FE0C-3417-81472F72A918}"/>
              </a:ext>
            </a:extLst>
          </p:cNvPr>
          <p:cNvPicPr>
            <a:picLocks noChangeAspect="1"/>
          </p:cNvPicPr>
          <p:nvPr/>
        </p:nvPicPr>
        <p:blipFill>
          <a:blip r:embed="rId3"/>
          <a:stretch>
            <a:fillRect/>
          </a:stretch>
        </p:blipFill>
        <p:spPr>
          <a:xfrm>
            <a:off x="799500" y="2996962"/>
            <a:ext cx="10022988" cy="322943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3540B75F-3012-E1E9-D3B6-1883D62EED50}"/>
              </a:ext>
            </a:extLst>
          </p:cNvPr>
          <p:cNvPicPr>
            <a:picLocks noChangeAspect="1"/>
          </p:cNvPicPr>
          <p:nvPr/>
        </p:nvPicPr>
        <p:blipFill>
          <a:blip r:embed="rId2"/>
          <a:stretch>
            <a:fillRect/>
          </a:stretch>
        </p:blipFill>
        <p:spPr>
          <a:xfrm>
            <a:off x="734028" y="2676560"/>
            <a:ext cx="10047040" cy="3349013"/>
          </a:xfrm>
          <a:prstGeom prst="rect">
            <a:avLst/>
          </a:prstGeom>
        </p:spPr>
      </p:pic>
      <p:sp>
        <p:nvSpPr>
          <p:cNvPr id="7" name="Content Placeholder 2">
            <a:extLst>
              <a:ext uri="{FF2B5EF4-FFF2-40B4-BE49-F238E27FC236}">
                <a16:creationId xmlns:a16="http://schemas.microsoft.com/office/drawing/2014/main" id="{99B6BE5C-D4C5-65B8-8526-8943F8AE01D6}"/>
              </a:ext>
            </a:extLst>
          </p:cNvPr>
          <p:cNvSpPr txBox="1">
            <a:spLocks/>
          </p:cNvSpPr>
          <p:nvPr/>
        </p:nvSpPr>
        <p:spPr>
          <a:xfrm>
            <a:off x="864973" y="1376353"/>
            <a:ext cx="10592999" cy="9671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For every launch site the higher the payload mass, the higher the success rate</a:t>
            </a:r>
          </a:p>
        </p:txBody>
      </p:sp>
    </p:spTree>
    <p:extLst>
      <p:ext uri="{BB962C8B-B14F-4D97-AF65-F5344CB8AC3E}">
        <p14:creationId xmlns:p14="http://schemas.microsoft.com/office/powerpoint/2010/main" val="395683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Orbits with 100% success rate:</a:t>
            </a:r>
          </a:p>
          <a:p>
            <a:pPr>
              <a:lnSpc>
                <a:spcPct val="100000"/>
              </a:lnSpc>
              <a:spcBef>
                <a:spcPts val="1400"/>
              </a:spcBef>
              <a:buFontTx/>
              <a:buChar char="-"/>
            </a:pPr>
            <a:r>
              <a:rPr lang="en-US" sz="2200" dirty="0">
                <a:solidFill>
                  <a:schemeClr val="accent3">
                    <a:lumMod val="25000"/>
                  </a:schemeClr>
                </a:solidFill>
                <a:latin typeface="Abadi" panose="020B0604020104020204" pitchFamily="34" charset="0"/>
              </a:rPr>
              <a:t>ES-L1, GEO, HEO, SSO</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Orbits with 0% success rate: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SO</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EAB09D10-38F5-F7AE-11B6-EEC5AD3B0373}"/>
              </a:ext>
            </a:extLst>
          </p:cNvPr>
          <p:cNvPicPr>
            <a:picLocks noChangeAspect="1"/>
          </p:cNvPicPr>
          <p:nvPr/>
        </p:nvPicPr>
        <p:blipFill>
          <a:blip r:embed="rId2"/>
          <a:stretch>
            <a:fillRect/>
          </a:stretch>
        </p:blipFill>
        <p:spPr>
          <a:xfrm>
            <a:off x="5081624" y="1679968"/>
            <a:ext cx="6649932" cy="4345605"/>
          </a:xfrm>
          <a:prstGeom prst="rect">
            <a:avLst/>
          </a:prstGeom>
        </p:spPr>
      </p:pic>
    </p:spTree>
    <p:extLst>
      <p:ext uri="{BB962C8B-B14F-4D97-AF65-F5344CB8AC3E}">
        <p14:creationId xmlns:p14="http://schemas.microsoft.com/office/powerpoint/2010/main" val="3900179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52189"/>
            <a:ext cx="10515600" cy="121042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7" name="Picture 6">
            <a:extLst>
              <a:ext uri="{FF2B5EF4-FFF2-40B4-BE49-F238E27FC236}">
                <a16:creationId xmlns:a16="http://schemas.microsoft.com/office/drawing/2014/main" id="{1862326D-1DB6-D5E2-B8F7-334CAE7C8D4B}"/>
              </a:ext>
            </a:extLst>
          </p:cNvPr>
          <p:cNvPicPr>
            <a:picLocks noChangeAspect="1"/>
          </p:cNvPicPr>
          <p:nvPr/>
        </p:nvPicPr>
        <p:blipFill>
          <a:blip r:embed="rId3"/>
          <a:stretch>
            <a:fillRect/>
          </a:stretch>
        </p:blipFill>
        <p:spPr>
          <a:xfrm>
            <a:off x="981245" y="3051980"/>
            <a:ext cx="10004671" cy="326737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83830" y="1769302"/>
            <a:ext cx="10687961" cy="96137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7" name="Picture 6">
            <a:extLst>
              <a:ext uri="{FF2B5EF4-FFF2-40B4-BE49-F238E27FC236}">
                <a16:creationId xmlns:a16="http://schemas.microsoft.com/office/drawing/2014/main" id="{71921122-E29F-3560-8A88-5484ABD83D2E}"/>
              </a:ext>
            </a:extLst>
          </p:cNvPr>
          <p:cNvPicPr>
            <a:picLocks noChangeAspect="1"/>
          </p:cNvPicPr>
          <p:nvPr/>
        </p:nvPicPr>
        <p:blipFill>
          <a:blip r:embed="rId3"/>
          <a:stretch>
            <a:fillRect/>
          </a:stretch>
        </p:blipFill>
        <p:spPr>
          <a:xfrm>
            <a:off x="1055671" y="3018772"/>
            <a:ext cx="9739686" cy="330057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2925167" cy="211393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success rate since 2013 kept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644F3345-E680-9CDB-3907-92B87CAEEC23}"/>
              </a:ext>
            </a:extLst>
          </p:cNvPr>
          <p:cNvPicPr>
            <a:picLocks noChangeAspect="1"/>
          </p:cNvPicPr>
          <p:nvPr/>
        </p:nvPicPr>
        <p:blipFill>
          <a:blip r:embed="rId2"/>
          <a:stretch>
            <a:fillRect/>
          </a:stretch>
        </p:blipFill>
        <p:spPr>
          <a:xfrm>
            <a:off x="4161080" y="1456540"/>
            <a:ext cx="6673933" cy="4730069"/>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47474"/>
            <a:ext cx="8135995" cy="77978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7" name="Picture 6">
            <a:extLst>
              <a:ext uri="{FF2B5EF4-FFF2-40B4-BE49-F238E27FC236}">
                <a16:creationId xmlns:a16="http://schemas.microsoft.com/office/drawing/2014/main" id="{A2500B7B-75E2-4087-FF75-C36AECCBB2A4}"/>
              </a:ext>
            </a:extLst>
          </p:cNvPr>
          <p:cNvPicPr>
            <a:picLocks noChangeAspect="1"/>
          </p:cNvPicPr>
          <p:nvPr/>
        </p:nvPicPr>
        <p:blipFill>
          <a:blip r:embed="rId2"/>
          <a:stretch>
            <a:fillRect/>
          </a:stretch>
        </p:blipFill>
        <p:spPr>
          <a:xfrm>
            <a:off x="2545980" y="2135544"/>
            <a:ext cx="6409233" cy="418380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7" name="Picture 6">
            <a:extLst>
              <a:ext uri="{FF2B5EF4-FFF2-40B4-BE49-F238E27FC236}">
                <a16:creationId xmlns:a16="http://schemas.microsoft.com/office/drawing/2014/main" id="{0CBC89E1-D11B-3D31-D383-6E3CBA484F03}"/>
              </a:ext>
            </a:extLst>
          </p:cNvPr>
          <p:cNvPicPr>
            <a:picLocks noChangeAspect="1"/>
          </p:cNvPicPr>
          <p:nvPr/>
        </p:nvPicPr>
        <p:blipFill>
          <a:blip r:embed="rId3"/>
          <a:stretch>
            <a:fillRect/>
          </a:stretch>
        </p:blipFill>
        <p:spPr>
          <a:xfrm>
            <a:off x="172552" y="1922366"/>
            <a:ext cx="11846896" cy="328765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65452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Calculated the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7" name="Picture 6">
            <a:extLst>
              <a:ext uri="{FF2B5EF4-FFF2-40B4-BE49-F238E27FC236}">
                <a16:creationId xmlns:a16="http://schemas.microsoft.com/office/drawing/2014/main" id="{3E658911-0DE9-0C77-C3BF-15CAC6662A23}"/>
              </a:ext>
            </a:extLst>
          </p:cNvPr>
          <p:cNvPicPr>
            <a:picLocks noChangeAspect="1"/>
          </p:cNvPicPr>
          <p:nvPr/>
        </p:nvPicPr>
        <p:blipFill>
          <a:blip r:embed="rId3"/>
          <a:stretch>
            <a:fillRect/>
          </a:stretch>
        </p:blipFill>
        <p:spPr>
          <a:xfrm>
            <a:off x="982577" y="2592886"/>
            <a:ext cx="10090467" cy="308140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9401124" cy="5490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Calculated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9F7E961E-36E2-D19E-E7F6-72A0E850A776}"/>
              </a:ext>
            </a:extLst>
          </p:cNvPr>
          <p:cNvPicPr>
            <a:picLocks noChangeAspect="1"/>
          </p:cNvPicPr>
          <p:nvPr/>
        </p:nvPicPr>
        <p:blipFill>
          <a:blip r:embed="rId2"/>
          <a:stretch>
            <a:fillRect/>
          </a:stretch>
        </p:blipFill>
        <p:spPr>
          <a:xfrm>
            <a:off x="981060" y="2633046"/>
            <a:ext cx="9812248" cy="294103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8912609" cy="4016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 The dates of the first successful landing outcome on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B8D669CB-F645-E64D-2C6B-67C2072161C9}"/>
              </a:ext>
            </a:extLst>
          </p:cNvPr>
          <p:cNvPicPr>
            <a:picLocks noChangeAspect="1"/>
          </p:cNvPicPr>
          <p:nvPr/>
        </p:nvPicPr>
        <p:blipFill>
          <a:blip r:embed="rId2"/>
          <a:stretch>
            <a:fillRect/>
          </a:stretch>
        </p:blipFill>
        <p:spPr>
          <a:xfrm>
            <a:off x="1257910" y="2653838"/>
            <a:ext cx="9089137" cy="250688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60859"/>
            <a:ext cx="9745589" cy="79231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Listing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89A0A3CA-ADA2-666F-F449-964A82E7B875}"/>
              </a:ext>
            </a:extLst>
          </p:cNvPr>
          <p:cNvPicPr>
            <a:picLocks noChangeAspect="1"/>
          </p:cNvPicPr>
          <p:nvPr/>
        </p:nvPicPr>
        <p:blipFill>
          <a:blip r:embed="rId2"/>
          <a:stretch>
            <a:fillRect/>
          </a:stretch>
        </p:blipFill>
        <p:spPr>
          <a:xfrm>
            <a:off x="770011" y="2786884"/>
            <a:ext cx="10152079" cy="270497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714772" y="6038099"/>
            <a:ext cx="2743200" cy="401638"/>
          </a:xfrm>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9388598" cy="5490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Calculated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E488D79C-3CC5-D912-314F-8A490C97A5C2}"/>
              </a:ext>
            </a:extLst>
          </p:cNvPr>
          <p:cNvPicPr>
            <a:picLocks noChangeAspect="1"/>
          </p:cNvPicPr>
          <p:nvPr/>
        </p:nvPicPr>
        <p:blipFill>
          <a:blip r:embed="rId2"/>
          <a:stretch>
            <a:fillRect/>
          </a:stretch>
        </p:blipFill>
        <p:spPr>
          <a:xfrm>
            <a:off x="944066" y="2860255"/>
            <a:ext cx="10049906" cy="236309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1328"/>
            <a:ext cx="10140160" cy="69210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Listed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30455BAD-AF35-DBAA-A02D-0362BA8BE632}"/>
              </a:ext>
            </a:extLst>
          </p:cNvPr>
          <p:cNvPicPr>
            <a:picLocks noChangeAspect="1"/>
          </p:cNvPicPr>
          <p:nvPr/>
        </p:nvPicPr>
        <p:blipFill>
          <a:blip r:embed="rId2"/>
          <a:stretch>
            <a:fillRect/>
          </a:stretch>
        </p:blipFill>
        <p:spPr>
          <a:xfrm>
            <a:off x="1061057" y="2083435"/>
            <a:ext cx="8659140" cy="434377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716949"/>
            <a:ext cx="9626593" cy="88074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Listed the failed landing outcomes in drone ship, their booster versions, and launch site names for in year 2015</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7" name="Picture 6">
            <a:extLst>
              <a:ext uri="{FF2B5EF4-FFF2-40B4-BE49-F238E27FC236}">
                <a16:creationId xmlns:a16="http://schemas.microsoft.com/office/drawing/2014/main" id="{20F69968-D87A-2BAD-2E92-A369D88EADAF}"/>
              </a:ext>
            </a:extLst>
          </p:cNvPr>
          <p:cNvPicPr>
            <a:picLocks noChangeAspect="1"/>
          </p:cNvPicPr>
          <p:nvPr/>
        </p:nvPicPr>
        <p:blipFill>
          <a:blip r:embed="rId3"/>
          <a:stretch>
            <a:fillRect/>
          </a:stretch>
        </p:blipFill>
        <p:spPr>
          <a:xfrm>
            <a:off x="1387952" y="2814203"/>
            <a:ext cx="8206833" cy="321137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8" y="1527912"/>
            <a:ext cx="10687964" cy="104283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Ranked the count of landing outcomes (such as Failure (drone ship) or Success (ground pad)) between the date 2010-06-04 and 2017-03-20, in descending order</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8CFD0F64-489E-5E9B-8C49-486586B172DB}"/>
              </a:ext>
            </a:extLst>
          </p:cNvPr>
          <p:cNvPicPr>
            <a:picLocks noChangeAspect="1"/>
          </p:cNvPicPr>
          <p:nvPr/>
        </p:nvPicPr>
        <p:blipFill>
          <a:blip r:embed="rId2"/>
          <a:stretch>
            <a:fillRect/>
          </a:stretch>
        </p:blipFill>
        <p:spPr>
          <a:xfrm>
            <a:off x="1981556" y="2448055"/>
            <a:ext cx="7269010" cy="397915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a:t>
            </a:r>
          </a:p>
        </p:txBody>
      </p:sp>
      <p:pic>
        <p:nvPicPr>
          <p:cNvPr id="5" name="Picture 4">
            <a:extLst>
              <a:ext uri="{FF2B5EF4-FFF2-40B4-BE49-F238E27FC236}">
                <a16:creationId xmlns:a16="http://schemas.microsoft.com/office/drawing/2014/main" id="{46946CEE-CA84-25ED-E250-7C222B788E12}"/>
              </a:ext>
            </a:extLst>
          </p:cNvPr>
          <p:cNvPicPr>
            <a:picLocks noChangeAspect="1"/>
          </p:cNvPicPr>
          <p:nvPr/>
        </p:nvPicPr>
        <p:blipFill>
          <a:blip r:embed="rId3"/>
          <a:stretch>
            <a:fillRect/>
          </a:stretch>
        </p:blipFill>
        <p:spPr>
          <a:xfrm>
            <a:off x="902917" y="1422888"/>
            <a:ext cx="10249788" cy="518967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5" name="Picture 4">
            <a:extLst>
              <a:ext uri="{FF2B5EF4-FFF2-40B4-BE49-F238E27FC236}">
                <a16:creationId xmlns:a16="http://schemas.microsoft.com/office/drawing/2014/main" id="{76D0EE06-7271-DD04-C27C-7A586107E1FF}"/>
              </a:ext>
            </a:extLst>
          </p:cNvPr>
          <p:cNvPicPr>
            <a:picLocks noChangeAspect="1"/>
          </p:cNvPicPr>
          <p:nvPr/>
        </p:nvPicPr>
        <p:blipFill>
          <a:blip r:embed="rId3"/>
          <a:stretch>
            <a:fillRect/>
          </a:stretch>
        </p:blipFill>
        <p:spPr>
          <a:xfrm>
            <a:off x="1577066" y="1384742"/>
            <a:ext cx="9037868" cy="5042469"/>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5" name="Picture 4">
            <a:extLst>
              <a:ext uri="{FF2B5EF4-FFF2-40B4-BE49-F238E27FC236}">
                <a16:creationId xmlns:a16="http://schemas.microsoft.com/office/drawing/2014/main" id="{EBE5757C-ABEA-0EE4-C185-6DA048CC4456}"/>
              </a:ext>
            </a:extLst>
          </p:cNvPr>
          <p:cNvPicPr>
            <a:picLocks noChangeAspect="1"/>
          </p:cNvPicPr>
          <p:nvPr/>
        </p:nvPicPr>
        <p:blipFill>
          <a:blip r:embed="rId2"/>
          <a:stretch>
            <a:fillRect/>
          </a:stretch>
        </p:blipFill>
        <p:spPr>
          <a:xfrm>
            <a:off x="1462415" y="1583563"/>
            <a:ext cx="8951668" cy="420346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50922"/>
            <a:ext cx="7346856" cy="789139"/>
          </a:xfrm>
          <a:prstGeom prst="rect">
            <a:avLst/>
          </a:prstGeom>
        </p:spPr>
        <p:txBody>
          <a:bodyPr vert="horz" lIns="91440" tIns="45720" rIns="91440" bIns="45720" rtlCol="0" anchor="t">
            <a:normAutofit fontScale="92500" lnSpcReduction="2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Model with the highest classification accuracy  </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1161F7C5-C7F9-0AF1-E657-964D065B8A15}"/>
              </a:ext>
            </a:extLst>
          </p:cNvPr>
          <p:cNvPicPr>
            <a:picLocks noChangeAspect="1"/>
          </p:cNvPicPr>
          <p:nvPr/>
        </p:nvPicPr>
        <p:blipFill>
          <a:blip r:embed="rId2"/>
          <a:stretch>
            <a:fillRect/>
          </a:stretch>
        </p:blipFill>
        <p:spPr>
          <a:xfrm>
            <a:off x="494715" y="2740928"/>
            <a:ext cx="11202569" cy="2958414"/>
          </a:xfrm>
          <a:prstGeom prst="rect">
            <a:avLst/>
          </a:prstGeom>
        </p:spPr>
      </p:pic>
    </p:spTree>
    <p:extLst>
      <p:ext uri="{BB962C8B-B14F-4D97-AF65-F5344CB8AC3E}">
        <p14:creationId xmlns:p14="http://schemas.microsoft.com/office/powerpoint/2010/main" val="1544071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Questions to be answered</a:t>
            </a:r>
          </a:p>
          <a:p>
            <a:pPr marL="457200" lvl="1" indent="0">
              <a:spcBef>
                <a:spcPts val="1400"/>
              </a:spcBef>
              <a:buNone/>
            </a:pPr>
            <a:r>
              <a:rPr lang="en-US" sz="1800" dirty="0">
                <a:solidFill>
                  <a:schemeClr val="accent3">
                    <a:lumMod val="25000"/>
                  </a:schemeClr>
                </a:solidFill>
                <a:latin typeface="Abadi" panose="020B0604020104020204" pitchFamily="34" charset="0"/>
              </a:rPr>
              <a:t>- How do variables such as payload mass, launch site, number of flights, and orbits affect the success of the first stage landing?</a:t>
            </a:r>
          </a:p>
          <a:p>
            <a:pPr marL="457200" lvl="1" indent="0">
              <a:spcBef>
                <a:spcPts val="1400"/>
              </a:spcBef>
              <a:buNone/>
            </a:pPr>
            <a:r>
              <a:rPr lang="en-US" sz="1800" dirty="0">
                <a:solidFill>
                  <a:schemeClr val="accent3">
                    <a:lumMod val="25000"/>
                  </a:schemeClr>
                </a:solidFill>
                <a:latin typeface="Abadi" panose="020B0604020104020204" pitchFamily="34" charset="0"/>
              </a:rPr>
              <a:t>- Does the rate of successful landings increase over the years?</a:t>
            </a:r>
          </a:p>
          <a:p>
            <a:pPr marL="457200" lvl="1" indent="0">
              <a:spcBef>
                <a:spcPts val="1400"/>
              </a:spcBef>
              <a:buNone/>
            </a:pPr>
            <a:r>
              <a:rPr lang="en-US" sz="1800" dirty="0">
                <a:solidFill>
                  <a:schemeClr val="accent3">
                    <a:lumMod val="25000"/>
                  </a:schemeClr>
                </a:solidFill>
                <a:latin typeface="Abadi" panose="020B0604020104020204" pitchFamily="34" charset="0"/>
              </a:rPr>
              <a:t>- What is the best algorithm that can be used for binary classification in this case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2" y="2057400"/>
            <a:ext cx="2561912" cy="187577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Picture 5">
            <a:extLst>
              <a:ext uri="{FF2B5EF4-FFF2-40B4-BE49-F238E27FC236}">
                <a16:creationId xmlns:a16="http://schemas.microsoft.com/office/drawing/2014/main" id="{28E8AC17-AA72-473A-D22C-34B8D197BD65}"/>
              </a:ext>
            </a:extLst>
          </p:cNvPr>
          <p:cNvPicPr>
            <a:picLocks noChangeAspect="1"/>
          </p:cNvPicPr>
          <p:nvPr/>
        </p:nvPicPr>
        <p:blipFill>
          <a:blip r:embed="rId3"/>
          <a:stretch>
            <a:fillRect/>
          </a:stretch>
        </p:blipFill>
        <p:spPr>
          <a:xfrm>
            <a:off x="4792431" y="1831932"/>
            <a:ext cx="5453859" cy="408354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812096"/>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model emerged as the best-performing algorithm for this dataset.</a:t>
            </a:r>
          </a:p>
          <a:p>
            <a:pPr>
              <a:lnSpc>
                <a:spcPct val="100000"/>
              </a:lnSpc>
              <a:spcBef>
                <a:spcPts val="1400"/>
              </a:spcBef>
            </a:pPr>
            <a:r>
              <a:rPr lang="en-US" sz="2200" dirty="0">
                <a:solidFill>
                  <a:schemeClr val="accent3">
                    <a:lumMod val="25000"/>
                  </a:schemeClr>
                </a:solidFill>
                <a:latin typeface="Abadi" panose="020B0604020104020204" pitchFamily="34" charset="0"/>
              </a:rPr>
              <a:t>Launches with lower payload mass tend to have higher success rates compared to those with heavier payloads.</a:t>
            </a:r>
          </a:p>
          <a:p>
            <a:pPr>
              <a:lnSpc>
                <a:spcPct val="100000"/>
              </a:lnSpc>
              <a:spcBef>
                <a:spcPts val="1400"/>
              </a:spcBef>
            </a:pPr>
            <a:r>
              <a:rPr lang="en-US" sz="2200" dirty="0">
                <a:solidFill>
                  <a:schemeClr val="accent3">
                    <a:lumMod val="25000"/>
                  </a:schemeClr>
                </a:solidFill>
                <a:latin typeface="Abadi" panose="020B0604020104020204" pitchFamily="34" charset="0"/>
              </a:rPr>
              <a:t>Most launch sites are strategically located near the Equator and in close proximity to the coast.</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of launches has shown a steady increase, particularly from 2013 to 2020.</a:t>
            </a:r>
          </a:p>
          <a:p>
            <a:pPr>
              <a:lnSpc>
                <a:spcPct val="100000"/>
              </a:lnSpc>
              <a:spcBef>
                <a:spcPts val="1400"/>
              </a:spcBef>
            </a:pPr>
            <a:r>
              <a:rPr lang="en-US" sz="2200" dirty="0">
                <a:solidFill>
                  <a:schemeClr val="accent3">
                    <a:lumMod val="25000"/>
                  </a:schemeClr>
                </a:solidFill>
                <a:latin typeface="Abadi" panose="020B0604020104020204" pitchFamily="34" charset="0"/>
              </a:rPr>
              <a:t>KSC LC-39A recorded the highest number of successful launches among all sites.</a:t>
            </a:r>
          </a:p>
          <a:p>
            <a:pPr>
              <a:lnSpc>
                <a:spcPct val="100000"/>
              </a:lnSpc>
              <a:spcBef>
                <a:spcPts val="1400"/>
              </a:spcBef>
            </a:pPr>
            <a:r>
              <a:rPr lang="en-US" sz="2200" dirty="0">
                <a:solidFill>
                  <a:schemeClr val="accent3">
                    <a:lumMod val="25000"/>
                  </a:schemeClr>
                </a:solidFill>
                <a:latin typeface="Abadi" panose="020B0604020104020204" pitchFamily="34" charset="0"/>
              </a:rPr>
              <a:t>Orbits such as ES-L1, GEO, HEO, and SSO demonstrated the highest success rates, with some achieving a 100% success rate.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9" y="1800225"/>
            <a:ext cx="4071302"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1600" dirty="0">
                <a:solidFill>
                  <a:schemeClr val="accent3">
                    <a:lumMod val="25000"/>
                  </a:schemeClr>
                </a:solidFill>
                <a:latin typeface="Abadi" panose="020B0604020104020204" pitchFamily="34" charset="0"/>
              </a:rPr>
              <a:t>https://github.com/RobinSingh410/IBM_Data_Science_Capstone.git</a:t>
            </a:r>
            <a:endParaRPr lang="en-US" sz="1600" dirty="0"/>
          </a:p>
          <a:p>
            <a:pPr marL="0" indent="0">
              <a:buNone/>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5" name="Picture 4">
            <a:extLst>
              <a:ext uri="{FF2B5EF4-FFF2-40B4-BE49-F238E27FC236}">
                <a16:creationId xmlns:a16="http://schemas.microsoft.com/office/drawing/2014/main" id="{0CB5EC05-39FF-EEA5-25A9-822E3BD52B52}"/>
              </a:ext>
            </a:extLst>
          </p:cNvPr>
          <p:cNvPicPr>
            <a:picLocks noChangeAspect="1"/>
          </p:cNvPicPr>
          <p:nvPr/>
        </p:nvPicPr>
        <p:blipFill>
          <a:blip r:embed="rId3"/>
          <a:stretch>
            <a:fillRect/>
          </a:stretch>
        </p:blipFill>
        <p:spPr>
          <a:xfrm>
            <a:off x="5568904" y="1735427"/>
            <a:ext cx="6291735" cy="3933883"/>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3547811"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https://github.com/RobinSingh410/IBM_Data_Science_Capstone.git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8" name="Picture 7">
            <a:extLst>
              <a:ext uri="{FF2B5EF4-FFF2-40B4-BE49-F238E27FC236}">
                <a16:creationId xmlns:a16="http://schemas.microsoft.com/office/drawing/2014/main" id="{426DCC47-A1DC-E8E7-355B-86A5B0590188}"/>
              </a:ext>
            </a:extLst>
          </p:cNvPr>
          <p:cNvPicPr>
            <a:picLocks noChangeAspect="1"/>
          </p:cNvPicPr>
          <p:nvPr/>
        </p:nvPicPr>
        <p:blipFill>
          <a:blip r:embed="rId3"/>
          <a:stretch>
            <a:fillRect/>
          </a:stretch>
        </p:blipFill>
        <p:spPr>
          <a:xfrm>
            <a:off x="4583547" y="1588342"/>
            <a:ext cx="6944112" cy="4155509"/>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1605</TotalTime>
  <Words>1588</Words>
  <Application>Microsoft Office PowerPoint</Application>
  <PresentationFormat>Widescreen</PresentationFormat>
  <Paragraphs>193</Paragraphs>
  <Slides>42</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Robin Singh</dc:creator>
  <cp:lastModifiedBy>Robin Singh</cp:lastModifiedBy>
  <cp:revision>202</cp:revision>
  <dcterms:created xsi:type="dcterms:W3CDTF">2021-04-29T18:58:34Z</dcterms:created>
  <dcterms:modified xsi:type="dcterms:W3CDTF">2025-03-19T18:01:42Z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